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handoutMasterIdLst>
    <p:handoutMasterId r:id="rId10"/>
  </p:handoutMasterIdLst>
  <p:sldIdLst>
    <p:sldId id="262" r:id="rId2"/>
    <p:sldId id="281" r:id="rId3"/>
    <p:sldId id="282" r:id="rId4"/>
    <p:sldId id="302" r:id="rId5"/>
    <p:sldId id="303" r:id="rId6"/>
    <p:sldId id="304" r:id="rId7"/>
    <p:sldId id="264" r:id="rId8"/>
  </p:sldIdLst>
  <p:sldSz cx="9144000" cy="6858000" type="letter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88889" autoAdjust="0"/>
  </p:normalViewPr>
  <p:slideViewPr>
    <p:cSldViewPr>
      <p:cViewPr varScale="1">
        <p:scale>
          <a:sx n="72" d="100"/>
          <a:sy n="72" d="100"/>
        </p:scale>
        <p:origin x="132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handoutMaster" Target="handoutMasters/handoutMaster1.xml" /><Relationship Id="rId4" Type="http://schemas.openxmlformats.org/officeDocument/2006/relationships/slide" Target="slides/slide3.xml" /><Relationship Id="rId9" Type="http://schemas.openxmlformats.org/officeDocument/2006/relationships/notesMaster" Target="notesMasters/notesMaster1.xml" /><Relationship Id="rId14" Type="http://schemas.openxmlformats.org/officeDocument/2006/relationships/tableStyles" Target="tableStyles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BBD26F-9F3E-4D2F-9DB6-DA7D2B5C957B}" type="datetimeFigureOut">
              <a:rPr lang="en-IN" smtClean="0"/>
              <a:pPr/>
              <a:t>02-05-2024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D6125E-27D0-4873-861D-513B63A232D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9542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1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41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fld id="{53D8051E-6CDA-4C66-BBF6-AFEC3E3E9D4D}" type="datetimeFigureOut">
              <a:rPr lang="en-US" smtClean="0"/>
              <a:pPr/>
              <a:t>5/2/2024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8" tIns="46049" rIns="92098" bIns="460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2098" tIns="46049" rIns="92098" bIns="4604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60" cy="496411"/>
          </a:xfrm>
          <a:prstGeom prst="rect">
            <a:avLst/>
          </a:prstGeom>
        </p:spPr>
        <p:txBody>
          <a:bodyPr vert="horz" lIns="92098" tIns="46049" rIns="92098" bIns="460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30091"/>
            <a:ext cx="2945660" cy="496411"/>
          </a:xfrm>
          <a:prstGeom prst="rect">
            <a:avLst/>
          </a:prstGeom>
        </p:spPr>
        <p:txBody>
          <a:bodyPr vert="horz" lIns="92098" tIns="46049" rIns="92098" bIns="46049" rtlCol="0" anchor="b"/>
          <a:lstStyle>
            <a:lvl1pPr algn="r">
              <a:defRPr sz="1200"/>
            </a:lvl1pPr>
          </a:lstStyle>
          <a:p>
            <a:fld id="{ED4D5A0B-9CCF-49ED-90B9-E0F1396B73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572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B89C9-8879-44C8-914D-D8A6E1782A75}" type="datetimeFigureOut">
              <a:rPr lang="en-US" smtClean="0"/>
              <a:pPr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0BC8-0CE5-40C1-A321-9033F82F5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B89C9-8879-44C8-914D-D8A6E1782A75}" type="datetimeFigureOut">
              <a:rPr lang="en-US" smtClean="0"/>
              <a:pPr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0BC8-0CE5-40C1-A321-9033F82F5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B89C9-8879-44C8-914D-D8A6E1782A75}" type="datetimeFigureOut">
              <a:rPr lang="en-US" smtClean="0"/>
              <a:pPr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0BC8-0CE5-40C1-A321-9033F82F5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400">
                <a:latin typeface="Times New Roman" pitchFamily="18" charset="0"/>
                <a:cs typeface="Times New Roman" pitchFamily="18" charset="0"/>
              </a:defRPr>
            </a:lvl1pPr>
            <a:lvl2pPr>
              <a:defRPr sz="1400">
                <a:latin typeface="Times New Roman" pitchFamily="18" charset="0"/>
                <a:cs typeface="Times New Roman" pitchFamily="18" charset="0"/>
              </a:defRPr>
            </a:lvl2pPr>
            <a:lvl3pPr>
              <a:defRPr sz="1400">
                <a:latin typeface="Times New Roman" pitchFamily="18" charset="0"/>
                <a:cs typeface="Times New Roman" pitchFamily="18" charset="0"/>
              </a:defRPr>
            </a:lvl3pPr>
            <a:lvl4pPr>
              <a:defRPr sz="1400">
                <a:latin typeface="Times New Roman" pitchFamily="18" charset="0"/>
                <a:cs typeface="Times New Roman" pitchFamily="18" charset="0"/>
              </a:defRPr>
            </a:lvl4pPr>
            <a:lvl5pPr>
              <a:defRPr sz="1400"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B89C9-8879-44C8-914D-D8A6E1782A75}" type="datetimeFigureOut">
              <a:rPr lang="en-US" smtClean="0"/>
              <a:pPr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0BC8-0CE5-40C1-A321-9033F82F5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B89C9-8879-44C8-914D-D8A6E1782A75}" type="datetimeFigureOut">
              <a:rPr lang="en-US" smtClean="0"/>
              <a:pPr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0BC8-0CE5-40C1-A321-9033F82F5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B89C9-8879-44C8-914D-D8A6E1782A75}" type="datetimeFigureOut">
              <a:rPr lang="en-US" smtClean="0"/>
              <a:pPr/>
              <a:t>5/2/2024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0BC8-0CE5-40C1-A321-9033F82F5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B89C9-8879-44C8-914D-D8A6E1782A75}" type="datetimeFigureOut">
              <a:rPr lang="en-US" smtClean="0"/>
              <a:pPr/>
              <a:t>5/2/2024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0BC8-0CE5-40C1-A321-9033F82F5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B89C9-8879-44C8-914D-D8A6E1782A75}" type="datetimeFigureOut">
              <a:rPr lang="en-US" smtClean="0"/>
              <a:pPr/>
              <a:t>5/2/2024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0BC8-0CE5-40C1-A321-9033F82F5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B89C9-8879-44C8-914D-D8A6E1782A75}" type="datetimeFigureOut">
              <a:rPr lang="en-US" smtClean="0"/>
              <a:pPr/>
              <a:t>5/2/2024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0BC8-0CE5-40C1-A321-9033F82F5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B89C9-8879-44C8-914D-D8A6E1782A75}" type="datetimeFigureOut">
              <a:rPr lang="en-US" smtClean="0"/>
              <a:pPr/>
              <a:t>5/2/2024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0BC8-0CE5-40C1-A321-9033F82F5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B89C9-8879-44C8-914D-D8A6E1782A75}" type="datetimeFigureOut">
              <a:rPr lang="en-US" smtClean="0"/>
              <a:pPr/>
              <a:t>5/2/2024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20BC8-0CE5-40C1-A321-9033F82F59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4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B89C9-8879-44C8-914D-D8A6E1782A75}" type="datetimeFigureOut">
              <a:rPr lang="en-US" smtClean="0"/>
              <a:pPr/>
              <a:t>5/2/2024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20BC8-0CE5-40C1-A321-9033F82F59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457200"/>
            <a:ext cx="8305800" cy="6019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1"/>
            <a:ext cx="81534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</a:rPr>
              <a:t>Name of Teacher		:- </a:t>
            </a: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</a:rPr>
              <a:t>Dr.I.P.Kokane</a:t>
            </a:r>
            <a:endParaRPr lang="en-US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</a:rPr>
              <a:t>Designation 		:- professor</a:t>
            </a:r>
            <a:r>
              <a:rPr lang="en-GB" sz="1800" b="1" dirty="0">
                <a:solidFill>
                  <a:schemeClr val="accent1">
                    <a:lumMod val="75000"/>
                  </a:schemeClr>
                </a:solidFill>
              </a:rPr>
              <a:t> And HOD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1800" b="1" dirty="0">
                <a:solidFill>
                  <a:schemeClr val="accent1">
                    <a:lumMod val="75000"/>
                  </a:schemeClr>
                </a:solidFill>
              </a:rPr>
              <a:t>of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</a:rPr>
              <a:t>Politi</a:t>
            </a:r>
            <a:r>
              <a:rPr lang="en-GB" sz="1800" b="1" dirty="0" err="1">
                <a:solidFill>
                  <a:schemeClr val="accent1">
                    <a:lumMod val="75000"/>
                  </a:schemeClr>
                </a:solidFill>
              </a:rPr>
              <a:t>cal</a:t>
            </a:r>
            <a:r>
              <a:rPr lang="en-GB" sz="1800" b="1" dirty="0">
                <a:solidFill>
                  <a:schemeClr val="accent1">
                    <a:lumMod val="75000"/>
                  </a:schemeClr>
                </a:solidFill>
              </a:rPr>
              <a:t> Science </a:t>
            </a:r>
            <a:endParaRPr lang="en-US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</a:rPr>
              <a:t>Period of Service 		:- </a:t>
            </a:r>
            <a:r>
              <a:rPr lang="en-GB" sz="1800" b="1" dirty="0">
                <a:solidFill>
                  <a:schemeClr val="accent1">
                    <a:lumMod val="75000"/>
                  </a:schemeClr>
                </a:solidFill>
              </a:rPr>
              <a:t>24 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</a:rPr>
              <a:t>years since 10 Feb. 1999</a:t>
            </a:r>
            <a:endParaRPr lang="en-US" sz="2000" b="1" dirty="0"/>
          </a:p>
          <a:p>
            <a:pPr algn="ctr">
              <a:buNone/>
            </a:pPr>
            <a:r>
              <a:rPr lang="en-US" sz="2000" b="1" dirty="0"/>
              <a:t>Participate in Orientation / Refresher/ Workshops/ Seminars/Conference</a:t>
            </a:r>
            <a:r>
              <a:rPr lang="en-US" b="1" dirty="0"/>
              <a:t>. </a:t>
            </a:r>
            <a:r>
              <a:rPr lang="en-US" sz="1800" dirty="0"/>
              <a:t>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647468"/>
              </p:ext>
            </p:extLst>
          </p:nvPr>
        </p:nvGraphicFramePr>
        <p:xfrm>
          <a:off x="395536" y="1916832"/>
          <a:ext cx="8153401" cy="4666016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470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9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087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23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223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57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Activity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University / Institutes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Period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Titles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Orientation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Mumbai university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2001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Refresher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RTMNU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Nagpur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Refresher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Dr.BAMU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Aurangabad</a:t>
                      </a:r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2656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Refresher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SGBAU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Amrawati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Short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term Course</a:t>
                      </a:r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Mumbai University 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7729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National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Seminar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D.G.Tatkare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Arts &amp; Commerce </a:t>
                      </a:r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college,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Tala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Paper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Presentetion</a:t>
                      </a:r>
                      <a:endParaRPr lang="en-US" sz="1400" b="1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Social &amp; Political Movements : Contemporary Issues.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752600" y="1"/>
            <a:ext cx="426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PERSONAL PROFILE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4610935"/>
              </p:ext>
            </p:extLst>
          </p:nvPr>
        </p:nvGraphicFramePr>
        <p:xfrm>
          <a:off x="304800" y="152403"/>
          <a:ext cx="8382001" cy="6633197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483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13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9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65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014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57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Activity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University / Institutes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Period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Titles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4593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Workshop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Bombay University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and College Teachers’ Union (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BUCTU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Challenges Emerging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from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RUSA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and New Education policy 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National Seminar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K.M.C.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Khopoli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&amp;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Khopoli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Municipal Council 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Paper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Presentetion</a:t>
                      </a:r>
                      <a:endParaRPr lang="en-US" sz="1400" b="1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Bharat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Ratna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Dr.Babasaheb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Ambedkar”s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Contribution in Nation Building 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1304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State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Seminar</a:t>
                      </a:r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PRAJASTTAK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SIKSHAK KARMACHARI SANGHA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wardha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Paper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Presentetion</a:t>
                      </a:r>
                      <a:endParaRPr lang="en-US" sz="1400" b="1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Present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Reserch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: position , Facts &amp; Direction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9864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National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Conference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Ajanta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Prakashan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, Aurangabad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Paper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Presentetion</a:t>
                      </a:r>
                      <a:endParaRPr lang="en-US" sz="1400" b="1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Rural Development :Challenges And Opportunities. 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384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Workshop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UGC And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mumbai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University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Jansanchar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Madham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Aur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 Hindi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 National seminar </a:t>
                      </a:r>
                      <a:r>
                        <a:rPr lang="en-US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Organaized</a:t>
                      </a:r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JSM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College ,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Alibag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Sathauttar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Marathi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Sahitya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Prawaha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24664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National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Conference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Dr.Babasaheb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Ambedkar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Marathwada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University , Aurangabad 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Paper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presentetion</a:t>
                      </a:r>
                      <a:endParaRPr lang="en-US" sz="1400" b="1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STRENGTHENING DEMOCRACY : ROLE OF MEDIA &amp; JUDICIARY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Sminar</a:t>
                      </a:r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JSM, </a:t>
                      </a:r>
                      <a:r>
                        <a:rPr lang="en-US" sz="1400" b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Shiwale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, Thane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PANCHAYATRAJ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ANI MAHILANCHA SAHABHAG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834624"/>
              </p:ext>
            </p:extLst>
          </p:nvPr>
        </p:nvGraphicFramePr>
        <p:xfrm>
          <a:off x="381001" y="457194"/>
          <a:ext cx="8305800" cy="6236182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479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74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56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84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750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57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Activity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University / Institutes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Period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Titles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729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Seminar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The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Board of studies in politics, University Mumbai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Recent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Trend in Public Administration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295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Workshop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JSM,Alibag</a:t>
                      </a:r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SY/B.A,B.SC.,</a:t>
                      </a:r>
                      <a:r>
                        <a:rPr lang="en-US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B.COM.Foundation</a:t>
                      </a:r>
                      <a:r>
                        <a:rPr lang="en-US" sz="1400" b="1" baseline="0" dirty="0">
                          <a:latin typeface="Times New Roman" pitchFamily="18" charset="0"/>
                          <a:cs typeface="Times New Roman" pitchFamily="18" charset="0"/>
                        </a:rPr>
                        <a:t> Course</a:t>
                      </a:r>
                      <a:endParaRPr lang="en-US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spc="0" dirty="0">
                          <a:latin typeface="Times New Roman" pitchFamily="18" charset="0"/>
                          <a:cs typeface="Times New Roman" pitchFamily="18" charset="0"/>
                        </a:rPr>
                        <a:t>Workshop</a:t>
                      </a:r>
                      <a:r>
                        <a:rPr lang="en-US" sz="1400" b="1" spc="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b="1" spc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spc="0" dirty="0" err="1">
                          <a:latin typeface="Times New Roman" pitchFamily="18" charset="0"/>
                          <a:cs typeface="Times New Roman" pitchFamily="18" charset="0"/>
                        </a:rPr>
                        <a:t>BUCTU</a:t>
                      </a:r>
                      <a:r>
                        <a:rPr lang="en-US" sz="1400" b="1" spc="0" dirty="0">
                          <a:latin typeface="Times New Roman" pitchFamily="18" charset="0"/>
                          <a:cs typeface="Times New Roman" pitchFamily="18" charset="0"/>
                        </a:rPr>
                        <a:t> &amp; dept. of Civics &amp; Politics</a:t>
                      </a:r>
                      <a:r>
                        <a:rPr lang="en-US" sz="1400" b="1" spc="0" baseline="0" dirty="0">
                          <a:latin typeface="Times New Roman" pitchFamily="18" charset="0"/>
                          <a:cs typeface="Times New Roman" pitchFamily="18" charset="0"/>
                        </a:rPr>
                        <a:t> Uni. Of Mumbai </a:t>
                      </a:r>
                      <a:endParaRPr lang="en-US" sz="1400" b="1" spc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spc="0" dirty="0">
                          <a:latin typeface="Times New Roman" pitchFamily="18" charset="0"/>
                          <a:cs typeface="Times New Roman" pitchFamily="18" charset="0"/>
                        </a:rPr>
                        <a:t>2010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spc="0" dirty="0">
                          <a:latin typeface="Times New Roman" pitchFamily="18" charset="0"/>
                          <a:cs typeface="Times New Roman" pitchFamily="18" charset="0"/>
                        </a:rPr>
                        <a:t>Role &amp; Function of the Union in 21</a:t>
                      </a:r>
                      <a:r>
                        <a:rPr lang="en-US" sz="1400" b="1" spc="0" baseline="30000" dirty="0">
                          <a:latin typeface="Times New Roman" pitchFamily="18" charset="0"/>
                          <a:cs typeface="Times New Roman" pitchFamily="18" charset="0"/>
                        </a:rPr>
                        <a:t>st</a:t>
                      </a:r>
                      <a:r>
                        <a:rPr lang="en-US" sz="1400" b="1" spc="0" dirty="0">
                          <a:latin typeface="Times New Roman" pitchFamily="18" charset="0"/>
                          <a:cs typeface="Times New Roman" pitchFamily="18" charset="0"/>
                        </a:rPr>
                        <a:t> century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spc="0" dirty="0">
                          <a:latin typeface="Times New Roman" pitchFamily="18" charset="0"/>
                          <a:cs typeface="Times New Roman" pitchFamily="18" charset="0"/>
                        </a:rPr>
                        <a:t>Workshop Organized</a:t>
                      </a:r>
                      <a:r>
                        <a:rPr lang="en-US" sz="1400" b="1" spc="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b="1" spc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spc="0" dirty="0">
                          <a:latin typeface="Times New Roman" pitchFamily="18" charset="0"/>
                          <a:cs typeface="Times New Roman" pitchFamily="18" charset="0"/>
                        </a:rPr>
                        <a:t>NSS ,J.S.M.</a:t>
                      </a:r>
                      <a:r>
                        <a:rPr lang="en-US" sz="1400" b="1" spc="0" baseline="0" dirty="0">
                          <a:latin typeface="Times New Roman" pitchFamily="18" charset="0"/>
                          <a:cs typeface="Times New Roman" pitchFamily="18" charset="0"/>
                        </a:rPr>
                        <a:t> College &amp; Uni. Of Mumbai. </a:t>
                      </a:r>
                      <a:endParaRPr lang="en-US" sz="1400" b="1" spc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spc="0" dirty="0">
                          <a:latin typeface="Times New Roman" pitchFamily="18" charset="0"/>
                          <a:cs typeface="Times New Roman" pitchFamily="18" charset="0"/>
                        </a:rPr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spc="0" baseline="0" dirty="0">
                          <a:latin typeface="Times New Roman" pitchFamily="18" charset="0"/>
                          <a:cs typeface="Times New Roman" pitchFamily="18" charset="0"/>
                        </a:rPr>
                        <a:t> Planning Session NSS</a:t>
                      </a:r>
                      <a:endParaRPr lang="en-US" sz="1400" b="1" spc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9802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spc="0" dirty="0">
                          <a:latin typeface="Times New Roman" pitchFamily="18" charset="0"/>
                          <a:cs typeface="Times New Roman" pitchFamily="18" charset="0"/>
                        </a:rPr>
                        <a:t>Workshop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spc="0" dirty="0">
                          <a:latin typeface="Times New Roman" pitchFamily="18" charset="0"/>
                          <a:cs typeface="Times New Roman" pitchFamily="18" charset="0"/>
                        </a:rPr>
                        <a:t>The</a:t>
                      </a:r>
                      <a:r>
                        <a:rPr lang="en-US" sz="1400" b="1" spc="0" baseline="0" dirty="0">
                          <a:latin typeface="Times New Roman" pitchFamily="18" charset="0"/>
                          <a:cs typeface="Times New Roman" pitchFamily="18" charset="0"/>
                        </a:rPr>
                        <a:t> board of studies in politics, University of Mumbai</a:t>
                      </a:r>
                      <a:endParaRPr lang="en-US" sz="1400" b="1" spc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spc="0" dirty="0">
                          <a:latin typeface="Times New Roman" pitchFamily="18" charset="0"/>
                          <a:cs typeface="Times New Roman" pitchFamily="18" charset="0"/>
                        </a:rPr>
                        <a:t>2008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spc="0" dirty="0">
                          <a:latin typeface="Times New Roman" pitchFamily="18" charset="0"/>
                          <a:cs typeface="Times New Roman" pitchFamily="18" charset="0"/>
                        </a:rPr>
                        <a:t>Revised syllabus</a:t>
                      </a:r>
                      <a:r>
                        <a:rPr lang="en-US" sz="1400" b="1" spc="0" baseline="0" dirty="0">
                          <a:latin typeface="Times New Roman" pitchFamily="18" charset="0"/>
                          <a:cs typeface="Times New Roman" pitchFamily="18" charset="0"/>
                        </a:rPr>
                        <a:t> TYBA Politics Paper – IV , V ,&amp; VI</a:t>
                      </a:r>
                      <a:endParaRPr lang="en-US" sz="1400" b="1" spc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spc="0" dirty="0">
                          <a:latin typeface="Times New Roman" pitchFamily="18" charset="0"/>
                          <a:cs typeface="Times New Roman" pitchFamily="18" charset="0"/>
                        </a:rPr>
                        <a:t>Workshop</a:t>
                      </a:r>
                      <a:r>
                        <a:rPr lang="en-US" sz="1400" b="1" spc="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b="1" spc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pc="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Bhausaheb</a:t>
                      </a:r>
                      <a:r>
                        <a:rPr lang="en-US" sz="1400" b="1" spc="0" baseline="0" dirty="0">
                          <a:latin typeface="Times New Roman" pitchFamily="18" charset="0"/>
                          <a:cs typeface="Times New Roman" pitchFamily="18" charset="0"/>
                        </a:rPr>
                        <a:t> Nene College , Pen &amp; University  Of Mumbai </a:t>
                      </a:r>
                      <a:endParaRPr lang="en-US" sz="1400" b="1" spc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spc="0" dirty="0">
                          <a:latin typeface="Times New Roman" pitchFamily="18" charset="0"/>
                          <a:cs typeface="Times New Roman" pitchFamily="18" charset="0"/>
                        </a:rPr>
                        <a:t>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spc="0" dirty="0">
                          <a:latin typeface="Times New Roman" pitchFamily="18" charset="0"/>
                          <a:cs typeface="Times New Roman" pitchFamily="18" charset="0"/>
                        </a:rPr>
                        <a:t>Revised syllabus</a:t>
                      </a:r>
                      <a:r>
                        <a:rPr lang="en-US" sz="1400" b="1" spc="0" baseline="0" dirty="0">
                          <a:latin typeface="Times New Roman" pitchFamily="18" charset="0"/>
                          <a:cs typeface="Times New Roman" pitchFamily="18" charset="0"/>
                        </a:rPr>
                        <a:t> Foundation Course I </a:t>
                      </a:r>
                      <a:endParaRPr lang="en-US" sz="1400" b="1" spc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227197"/>
              </p:ext>
            </p:extLst>
          </p:nvPr>
        </p:nvGraphicFramePr>
        <p:xfrm>
          <a:off x="418396" y="454507"/>
          <a:ext cx="8307208" cy="5948985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556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93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54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70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61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Times New Roman"/>
                        </a:rPr>
                        <a:t>Sr. No.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000" b="1" i="0" u="none" strike="noStrike" dirty="0">
                          <a:effectLst/>
                          <a:latin typeface="Times New Roman"/>
                        </a:rPr>
                        <a:t>Title with page nos.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Times New Roman"/>
                        </a:rPr>
                        <a:t>Journal Name and UGC approved Journal No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ISSN No.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0240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hi-IN" sz="1000" b="0" i="0" u="none" strike="noStrike" dirty="0" err="1">
                          <a:effectLst/>
                          <a:latin typeface="Times New Roman"/>
                        </a:rPr>
                        <a:t>वि.दा</a:t>
                      </a:r>
                      <a:r>
                        <a:rPr lang="hi-IN" sz="1000" b="0" i="0" u="none" strike="noStrike" dirty="0">
                          <a:effectLst/>
                          <a:latin typeface="Times New Roman"/>
                        </a:rPr>
                        <a:t>. </a:t>
                      </a:r>
                      <a:r>
                        <a:rPr lang="hi-IN" sz="1000" b="0" i="0" u="none" strike="noStrike" dirty="0" err="1">
                          <a:effectLst/>
                          <a:latin typeface="Times New Roman"/>
                        </a:rPr>
                        <a:t>सावरकरांच्या</a:t>
                      </a:r>
                      <a:r>
                        <a:rPr lang="hi-IN" sz="1000" b="0" i="0" u="none" strike="noStrike" dirty="0">
                          <a:effectLst/>
                          <a:latin typeface="Times New Roman"/>
                        </a:rPr>
                        <a:t> </a:t>
                      </a:r>
                      <a:r>
                        <a:rPr lang="hi-IN" sz="1000" b="0" i="0" u="none" strike="noStrike" dirty="0" err="1">
                          <a:effectLst/>
                          <a:latin typeface="Times New Roman"/>
                        </a:rPr>
                        <a:t>जात्युच्छेदक</a:t>
                      </a:r>
                      <a:r>
                        <a:rPr lang="hi-IN" sz="1000" b="0" i="0" u="none" strike="noStrike" dirty="0">
                          <a:effectLst/>
                          <a:latin typeface="Times New Roman"/>
                        </a:rPr>
                        <a:t> </a:t>
                      </a:r>
                      <a:r>
                        <a:rPr lang="hi-IN" sz="1000" b="0" i="0" u="none" strike="noStrike" dirty="0" err="1">
                          <a:effectLst/>
                          <a:latin typeface="Times New Roman"/>
                        </a:rPr>
                        <a:t>विचारांचे</a:t>
                      </a:r>
                      <a:r>
                        <a:rPr lang="hi-IN" sz="1000" b="0" i="0" u="none" strike="noStrike" dirty="0">
                          <a:effectLst/>
                          <a:latin typeface="Times New Roman"/>
                        </a:rPr>
                        <a:t> चिकित्सक विश्लेषण </a:t>
                      </a:r>
                      <a:r>
                        <a:rPr lang="en-IN" sz="1000" b="0" i="0" u="none" strike="noStrike" dirty="0">
                          <a:effectLst/>
                          <a:latin typeface="Times New Roman"/>
                        </a:rPr>
                        <a:t>Page - 95 To 108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Decision and Action Research Journal vol. No.05/2013 Issue No. 4/Oct. – Dec.-2013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0975- 590X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7293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i-IN" sz="1000" b="0" i="0" u="none" strike="noStrike">
                          <a:effectLst/>
                          <a:latin typeface="Times New Roman"/>
                        </a:rPr>
                        <a:t>वि.का.राजवाडे आणि डॉ.आंबेडकर यांच्या ऐतिहासिक दृष्टिकोनाचे चिकित्सक विश्लेषण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Decision and Action Research Journal vol. No.07/2015 Issue No. 4/July Sep- 2015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0870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i-IN" sz="1000" b="0" i="0" u="none" strike="noStrike">
                          <a:effectLst/>
                          <a:latin typeface="Times New Roman"/>
                        </a:rPr>
                        <a:t>लोकशाहीतील वृत्तपत्राची भूमिका </a:t>
                      </a:r>
                      <a:r>
                        <a:rPr lang="en-IN" sz="1000" b="0" i="0" u="none" strike="noStrike">
                          <a:effectLst/>
                          <a:latin typeface="Times New Roman"/>
                        </a:rPr>
                        <a:t>Pages 118 To 122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AN INTERNATIONAL MULTIDISCIPLINARY QUARTERLY AND PEER REVIEWED REFEREED RESEARCH JOURNAL AJANTA  Oct.to Dec. 2016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2277- 5730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38335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mr-IN" sz="1000" b="0" i="0" u="none" strike="noStrike">
                          <a:effectLst/>
                          <a:latin typeface="Times New Roman"/>
                        </a:rPr>
                        <a:t> विठ्ठल रामजी शिंदे यांचे अस्पृश्यता निर्मूलन कार्य </a:t>
                      </a:r>
                      <a:br>
                        <a:rPr lang="mr-IN" sz="1000" b="0" i="0" u="none" strike="noStrike">
                          <a:effectLst/>
                          <a:latin typeface="Times New Roman"/>
                        </a:rPr>
                      </a:br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Page : 72 To 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Edu World A Multidisciplinary International peer reviewed/Refereed Journal UGC Notification No. 62981 Vol. V, Number-4 01-01-2017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2319-7129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6430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i-IN" sz="1000" b="0" i="0" u="none" strike="noStrike">
                          <a:effectLst/>
                          <a:latin typeface="Times New Roman"/>
                        </a:rPr>
                        <a:t>पंचायत राज्यातील महिलांचा सहभाग </a:t>
                      </a:r>
                      <a:r>
                        <a:rPr lang="en-IN" sz="1000" b="0" i="0" u="none" strike="noStrike">
                          <a:effectLst/>
                          <a:latin typeface="Times New Roman"/>
                        </a:rPr>
                        <a:t>Page - 160 To  164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AJANTA AN INTERNATIONAL MULTIDISCIPLINARY QUARTERLY AND PEER REVIEWED REFEREED RESEARCH JOURNAL Jan.- Mar.2017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2277-5730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9657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i-IN" sz="1000" b="0" i="0" u="none" strike="noStrike">
                          <a:effectLst/>
                          <a:latin typeface="Times New Roman"/>
                        </a:rPr>
                        <a:t>ग्रामीण विकासात पंचायत राज्याची भूमिका </a:t>
                      </a:r>
                      <a:r>
                        <a:rPr lang="en-IN" sz="1000" b="0" i="0" u="none" strike="noStrike">
                          <a:effectLst/>
                          <a:latin typeface="Times New Roman"/>
                        </a:rPr>
                        <a:t>Page - 35 To 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AJANTA AN INTERNATIONAL MULTIDISCIPLINARY QUARTERLY AND PEER REVIEWED REFEREED RESEARCH JOURNAL August -January 2017-2018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2279-0489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52600" y="1"/>
            <a:ext cx="6203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Research Journals Details</a:t>
            </a:r>
          </a:p>
        </p:txBody>
      </p:sp>
    </p:spTree>
    <p:extLst>
      <p:ext uri="{BB962C8B-B14F-4D97-AF65-F5344CB8AC3E}">
        <p14:creationId xmlns:p14="http://schemas.microsoft.com/office/powerpoint/2010/main" val="4200722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971398"/>
              </p:ext>
            </p:extLst>
          </p:nvPr>
        </p:nvGraphicFramePr>
        <p:xfrm>
          <a:off x="251522" y="476673"/>
          <a:ext cx="8342464" cy="6048671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5973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4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8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28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6409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effectLst/>
                          <a:latin typeface="Times New Roman"/>
                        </a:rPr>
                        <a:t>Sr. No.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Title with page nos.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Journal Name and UGC approved Journal No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ISSN No.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8113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i-IN" sz="1000" b="0" i="0" u="none" strike="noStrike" dirty="0" err="1">
                          <a:effectLst/>
                          <a:latin typeface="Times New Roman"/>
                        </a:rPr>
                        <a:t>शेतकरी</a:t>
                      </a:r>
                      <a:r>
                        <a:rPr lang="hi-IN" sz="1000" b="0" i="0" u="none" strike="noStrike" dirty="0">
                          <a:effectLst/>
                          <a:latin typeface="Times New Roman"/>
                        </a:rPr>
                        <a:t> संघटना </a:t>
                      </a:r>
                      <a:r>
                        <a:rPr lang="hi-IN" sz="1000" b="0" i="0" u="none" strike="noStrike" dirty="0" err="1">
                          <a:effectLst/>
                          <a:latin typeface="Times New Roman"/>
                        </a:rPr>
                        <a:t>आणि</a:t>
                      </a:r>
                      <a:r>
                        <a:rPr lang="hi-IN" sz="1000" b="0" i="0" u="none" strike="noStrike" dirty="0">
                          <a:effectLst/>
                          <a:latin typeface="Times New Roman"/>
                        </a:rPr>
                        <a:t> </a:t>
                      </a:r>
                      <a:r>
                        <a:rPr lang="hi-IN" sz="1000" b="0" i="0" u="none" strike="noStrike" dirty="0" err="1">
                          <a:effectLst/>
                          <a:latin typeface="Times New Roman"/>
                        </a:rPr>
                        <a:t>तीची</a:t>
                      </a:r>
                      <a:r>
                        <a:rPr lang="hi-IN" sz="1000" b="0" i="0" u="none" strike="noStrike" dirty="0">
                          <a:effectLst/>
                          <a:latin typeface="Times New Roman"/>
                        </a:rPr>
                        <a:t> </a:t>
                      </a:r>
                      <a:r>
                        <a:rPr lang="hi-IN" sz="1000" b="0" i="0" u="none" strike="noStrike" dirty="0" err="1">
                          <a:effectLst/>
                          <a:latin typeface="Times New Roman"/>
                        </a:rPr>
                        <a:t>आंदोलने</a:t>
                      </a:r>
                      <a:r>
                        <a:rPr lang="hi-IN" sz="1000" b="0" i="0" u="none" strike="noStrike" dirty="0">
                          <a:effectLst/>
                          <a:latin typeface="Times New Roman"/>
                        </a:rPr>
                        <a:t> – </a:t>
                      </a:r>
                      <a:r>
                        <a:rPr lang="hi-IN" sz="1000" b="0" i="0" u="none" strike="noStrike" dirty="0" err="1">
                          <a:effectLst/>
                          <a:latin typeface="Times New Roman"/>
                        </a:rPr>
                        <a:t>शेतकरी</a:t>
                      </a:r>
                      <a:r>
                        <a:rPr lang="hi-IN" sz="1000" b="0" i="0" u="none" strike="noStrike" dirty="0">
                          <a:effectLst/>
                          <a:latin typeface="Times New Roman"/>
                        </a:rPr>
                        <a:t> </a:t>
                      </a:r>
                      <a:r>
                        <a:rPr lang="hi-IN" sz="1000" b="0" i="0" u="none" strike="noStrike" dirty="0" err="1">
                          <a:effectLst/>
                          <a:latin typeface="Times New Roman"/>
                        </a:rPr>
                        <a:t>संघटनेचे</a:t>
                      </a:r>
                      <a:r>
                        <a:rPr lang="hi-IN" sz="1000" b="0" i="0" u="none" strike="noStrike" dirty="0">
                          <a:effectLst/>
                          <a:latin typeface="Times New Roman"/>
                        </a:rPr>
                        <a:t> </a:t>
                      </a:r>
                      <a:r>
                        <a:rPr lang="hi-IN" sz="1000" b="0" i="0" u="none" strike="noStrike" dirty="0" err="1">
                          <a:effectLst/>
                          <a:latin typeface="Times New Roman"/>
                        </a:rPr>
                        <a:t>महाराष्ट्राच्या</a:t>
                      </a:r>
                      <a:r>
                        <a:rPr lang="hi-IN" sz="1000" b="0" i="0" u="none" strike="noStrike" dirty="0">
                          <a:effectLst/>
                          <a:latin typeface="Times New Roman"/>
                        </a:rPr>
                        <a:t> </a:t>
                      </a:r>
                      <a:r>
                        <a:rPr lang="hi-IN" sz="1000" b="0" i="0" u="none" strike="noStrike" dirty="0" err="1">
                          <a:effectLst/>
                          <a:latin typeface="Times New Roman"/>
                        </a:rPr>
                        <a:t>राजकारणातील</a:t>
                      </a:r>
                      <a:r>
                        <a:rPr lang="hi-IN" sz="1000" b="0" i="0" u="none" strike="noStrike" dirty="0">
                          <a:effectLst/>
                          <a:latin typeface="Times New Roman"/>
                        </a:rPr>
                        <a:t> योगदान </a:t>
                      </a:r>
                      <a:r>
                        <a:rPr lang="en-IN" sz="1000" b="0" i="0" u="none" strike="noStrike" dirty="0">
                          <a:effectLst/>
                          <a:latin typeface="Times New Roman"/>
                        </a:rPr>
                        <a:t>Page - 87 To 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Education Time A Multidisciplinary International peer reviewed/Refereed </a:t>
                      </a:r>
                      <a:br>
                        <a:rPr lang="en-US" sz="1000" b="0" i="0" u="none" strike="noStrike" dirty="0">
                          <a:effectLst/>
                          <a:latin typeface="Times New Roman"/>
                        </a:rPr>
                      </a:br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Journal UGC Notification No. 62976 </a:t>
                      </a:r>
                      <a:r>
                        <a:rPr lang="en-US" sz="1000" b="0" i="0" u="none" strike="noStrike" dirty="0" err="1">
                          <a:effectLst/>
                          <a:latin typeface="Times New Roman"/>
                        </a:rPr>
                        <a:t>Vol.IX</a:t>
                      </a:r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 Number-7 01-01-2018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2319- 8265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i-IN" sz="1000" b="0" i="0" u="none" strike="noStrike" dirty="0" err="1">
                          <a:effectLst/>
                          <a:latin typeface="Times New Roman"/>
                        </a:rPr>
                        <a:t>जॉन</a:t>
                      </a:r>
                      <a:r>
                        <a:rPr lang="hi-IN" sz="1000" b="0" i="0" u="none" strike="noStrike" dirty="0">
                          <a:effectLst/>
                          <a:latin typeface="Times New Roman"/>
                        </a:rPr>
                        <a:t> </a:t>
                      </a:r>
                      <a:r>
                        <a:rPr lang="hi-IN" sz="1000" b="0" i="0" u="none" strike="noStrike" dirty="0" err="1">
                          <a:effectLst/>
                          <a:latin typeface="Times New Roman"/>
                        </a:rPr>
                        <a:t>रस्किन</a:t>
                      </a:r>
                      <a:r>
                        <a:rPr lang="hi-IN" sz="1000" b="0" i="0" u="none" strike="noStrike" dirty="0">
                          <a:effectLst/>
                          <a:latin typeface="Times New Roman"/>
                        </a:rPr>
                        <a:t> – महात्मा गांधी </a:t>
                      </a:r>
                      <a:r>
                        <a:rPr lang="hi-IN" sz="1000" b="0" i="0" u="none" strike="noStrike" dirty="0" err="1">
                          <a:effectLst/>
                          <a:latin typeface="Times New Roman"/>
                        </a:rPr>
                        <a:t>आणि</a:t>
                      </a:r>
                      <a:r>
                        <a:rPr lang="hi-IN" sz="1000" b="0" i="0" u="none" strike="noStrike" dirty="0">
                          <a:effectLst/>
                          <a:latin typeface="Times New Roman"/>
                        </a:rPr>
                        <a:t> सर्वोदय विचार </a:t>
                      </a:r>
                      <a:r>
                        <a:rPr lang="en-IN" sz="1000" b="0" i="0" u="none" strike="noStrike" dirty="0">
                          <a:effectLst/>
                          <a:latin typeface="Times New Roman"/>
                        </a:rPr>
                        <a:t>Page - 136 To 142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Edu World A Multidisciplinary International peer reviewed/Refereed Journal</a:t>
                      </a:r>
                      <a:br>
                        <a:rPr lang="en-US" sz="1000" b="0" i="0" u="none" strike="noStrike" dirty="0">
                          <a:effectLst/>
                          <a:latin typeface="Times New Roman"/>
                        </a:rPr>
                      </a:br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UGC Notification No. 62981 </a:t>
                      </a:r>
                      <a:r>
                        <a:rPr lang="en-US" sz="1000" b="0" i="0" u="none" strike="noStrike" dirty="0" err="1">
                          <a:effectLst/>
                          <a:latin typeface="Times New Roman"/>
                        </a:rPr>
                        <a:t>Vol.XII</a:t>
                      </a:r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, Number-14 01-04-2018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2319-7129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Reservation Policy And Indian Politics in India Page- 1 to 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THINK INDIA JOURNAL Vol-22- Issue-38 -December-2019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0971-1260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i-IN" sz="1000" b="0" i="0" u="none" strike="noStrike">
                          <a:effectLst/>
                          <a:latin typeface="Times New Roman"/>
                        </a:rPr>
                        <a:t>राजर्षी शाहू महाराज यांचे 'प्राथमिक शिक्षण सक्तीचे आणि मोफत ' धोरण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Edu Care A Multidisciplinary International peer reviewed/Refereed Journal</a:t>
                      </a:r>
                      <a:br>
                        <a:rPr lang="en-US" sz="1000" b="0" i="0" u="none" strike="noStrike">
                          <a:effectLst/>
                          <a:latin typeface="Times New Roman"/>
                        </a:rPr>
                      </a:br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Vol.IX, Number-11 Jan.-Dec.- 2020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2319- 5282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40160">
                <a:tc>
                  <a:txBody>
                    <a:bodyPr/>
                    <a:lstStyle/>
                    <a:p>
                      <a:pPr algn="just" fontAlgn="ctr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i-IN" sz="1000" b="0" i="0" u="none" strike="noStrike" dirty="0">
                          <a:effectLst/>
                          <a:latin typeface="Times New Roman"/>
                        </a:rPr>
                        <a:t>भारत – चीन संबंध : दशा आणि दिशा </a:t>
                      </a:r>
                      <a:r>
                        <a:rPr lang="en-IN" sz="1000" b="0" i="0" u="none" strike="noStrike" dirty="0">
                          <a:effectLst/>
                          <a:latin typeface="Times New Roman"/>
                        </a:rPr>
                        <a:t>Page - 88 To 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Akshara Multidisciplinary Research Journal Peer-Reviewed &amp; Refereed International Research Journal 01-02-2022 Special Issue 04 Volume VI (C)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2582- 5429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6513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658107"/>
              </p:ext>
            </p:extLst>
          </p:nvPr>
        </p:nvGraphicFramePr>
        <p:xfrm>
          <a:off x="251522" y="461666"/>
          <a:ext cx="8518750" cy="6201974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5538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1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375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29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33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990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Times New Roman"/>
                        </a:rPr>
                        <a:t>Sr. No.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Times New Roman"/>
                        </a:rPr>
                        <a:t>Book title and/or Chapter title with page numbers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Times New Roman"/>
                        </a:rPr>
                        <a:t>Publisher with ISBN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Times New Roman"/>
                        </a:rPr>
                        <a:t>No. of co‐ authors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Times New Roman"/>
                        </a:rPr>
                        <a:t>Whether Principal Author / Co-Author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9083"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92854127"/>
                  </a:ext>
                </a:extLst>
              </a:tr>
              <a:tr h="102057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i-IN" sz="1200" b="0" i="0" u="none" strike="noStrike" dirty="0">
                          <a:effectLst/>
                          <a:latin typeface="Times New Roman"/>
                        </a:rPr>
                        <a:t>भारतीय राजकीय व्यवस्था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i-IN" sz="1200" b="0" i="0" u="none" strike="noStrike" dirty="0">
                          <a:effectLst/>
                          <a:latin typeface="Times New Roman"/>
                        </a:rPr>
                        <a:t>संचालक,  </a:t>
                      </a:r>
                      <a:r>
                        <a:rPr lang="hi-IN" sz="1200" b="0" i="0" u="none" strike="noStrike" dirty="0" err="1">
                          <a:effectLst/>
                          <a:latin typeface="Times New Roman"/>
                        </a:rPr>
                        <a:t>दुर</a:t>
                      </a:r>
                      <a:r>
                        <a:rPr lang="hi-IN" sz="1200" b="0" i="0" u="none" strike="noStrike" dirty="0">
                          <a:effectLst/>
                          <a:latin typeface="Times New Roman"/>
                        </a:rPr>
                        <a:t> व मुक्त अध्ययन संस्था,  मुंबई विद्यापीठ, मुंबई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effectLst/>
                          <a:latin typeface="Times New Roman"/>
                        </a:rPr>
                        <a:t>Sole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0578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i-IN" sz="1200" b="0" i="0" u="none" strike="noStrike" dirty="0">
                          <a:effectLst/>
                          <a:latin typeface="Times New Roman"/>
                        </a:rPr>
                        <a:t>राजकीय सिद्धांत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i-IN" sz="1200" b="0" i="0" u="none" strike="noStrike" dirty="0">
                          <a:effectLst/>
                          <a:latin typeface="Times New Roman"/>
                        </a:rPr>
                        <a:t>संचालक , </a:t>
                      </a:r>
                      <a:r>
                        <a:rPr lang="hi-IN" sz="1200" b="0" i="0" u="none" strike="noStrike" dirty="0" err="1">
                          <a:effectLst/>
                          <a:latin typeface="Times New Roman"/>
                        </a:rPr>
                        <a:t>दुर</a:t>
                      </a:r>
                      <a:r>
                        <a:rPr lang="hi-IN" sz="1200" b="0" i="0" u="none" strike="noStrike" dirty="0">
                          <a:effectLst/>
                          <a:latin typeface="Times New Roman"/>
                        </a:rPr>
                        <a:t> व मुक्त अध्ययन संस्था, मुंबई विद्यापीठ , मुंबई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effectLst/>
                          <a:latin typeface="Times New Roman"/>
                        </a:rPr>
                        <a:t>Sole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265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hi-IN" sz="1200" b="0" i="0" u="none" strike="noStrike" dirty="0">
                          <a:effectLst/>
                          <a:latin typeface="Times New Roman"/>
                        </a:rPr>
                        <a:t>भारतीय लोकशाही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err="1">
                          <a:effectLst/>
                          <a:latin typeface="Times New Roman"/>
                        </a:rPr>
                        <a:t>Aadhar</a:t>
                      </a:r>
                      <a:r>
                        <a:rPr lang="en-US" sz="1200" b="0" i="0" u="none" strike="noStrike" dirty="0">
                          <a:effectLst/>
                          <a:latin typeface="Times New Roman"/>
                        </a:rPr>
                        <a:t> publication , Amravati 978-93-91305-80-2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Times New Roman"/>
                        </a:rPr>
                        <a:t>Book chapter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Times New Roman"/>
                        </a:rPr>
                        <a:t>Sole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331640" y="1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Books Published  </a:t>
            </a:r>
          </a:p>
        </p:txBody>
      </p:sp>
    </p:spTree>
    <p:extLst>
      <p:ext uri="{BB962C8B-B14F-4D97-AF65-F5344CB8AC3E}">
        <p14:creationId xmlns:p14="http://schemas.microsoft.com/office/powerpoint/2010/main" val="4099324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229600" cy="38100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Extra Curricular Activates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1"/>
            <a:ext cx="8229600" cy="5135563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endParaRPr lang="en-US" sz="1400" dirty="0"/>
          </a:p>
          <a:p>
            <a:pPr>
              <a:buFont typeface="+mj-lt"/>
              <a:buAutoNum type="arabicPeriod"/>
            </a:pPr>
            <a:endParaRPr lang="en-US" dirty="0">
              <a:solidFill>
                <a:srgbClr val="7030A0"/>
              </a:solidFill>
            </a:endParaRPr>
          </a:p>
          <a:p>
            <a:pPr>
              <a:buFont typeface="+mj-lt"/>
              <a:buAutoNum type="arabicPeriod"/>
            </a:pPr>
            <a:r>
              <a:rPr lang="en-US" sz="1400" dirty="0">
                <a:solidFill>
                  <a:srgbClr val="7030A0"/>
                </a:solidFill>
              </a:rPr>
              <a:t>UGC Award of Teacher Fellowship under Faculty Improvement </a:t>
            </a:r>
            <a:r>
              <a:rPr lang="en-US" sz="1400" dirty="0" err="1">
                <a:solidFill>
                  <a:srgbClr val="7030A0"/>
                </a:solidFill>
              </a:rPr>
              <a:t>Programme</a:t>
            </a:r>
            <a:r>
              <a:rPr lang="en-US" sz="1400" dirty="0">
                <a:solidFill>
                  <a:srgbClr val="7030A0"/>
                </a:solidFill>
              </a:rPr>
              <a:t>  Two Years Period (2012 To 2014)</a:t>
            </a:r>
          </a:p>
          <a:p>
            <a:pPr>
              <a:buFont typeface="+mj-lt"/>
              <a:buAutoNum type="arabicPeriod"/>
            </a:pPr>
            <a:r>
              <a:rPr lang="en-US" sz="1400" dirty="0">
                <a:solidFill>
                  <a:srgbClr val="7030A0"/>
                </a:solidFill>
              </a:rPr>
              <a:t>Paper setter, Examiner and moderator- </a:t>
            </a:r>
            <a:r>
              <a:rPr lang="en-US" dirty="0">
                <a:solidFill>
                  <a:srgbClr val="7030A0"/>
                </a:solidFill>
              </a:rPr>
              <a:t>FY/SY Politics</a:t>
            </a:r>
            <a:r>
              <a:rPr lang="en-US" sz="1400" dirty="0">
                <a:solidFill>
                  <a:srgbClr val="7030A0"/>
                </a:solidFill>
              </a:rPr>
              <a:t> </a:t>
            </a:r>
          </a:p>
          <a:p>
            <a:pPr>
              <a:buFont typeface="+mj-lt"/>
              <a:buAutoNum type="arabicPeriod"/>
            </a:pPr>
            <a:r>
              <a:rPr lang="en-US" sz="1400" dirty="0">
                <a:solidFill>
                  <a:srgbClr val="7030A0"/>
                </a:solidFill>
              </a:rPr>
              <a:t>Examiner &amp; Moderator of </a:t>
            </a:r>
            <a:r>
              <a:rPr lang="en-US" dirty="0">
                <a:solidFill>
                  <a:srgbClr val="7030A0"/>
                </a:solidFill>
              </a:rPr>
              <a:t>Politics</a:t>
            </a:r>
            <a:r>
              <a:rPr lang="en-US" sz="1400" dirty="0">
                <a:solidFill>
                  <a:srgbClr val="7030A0"/>
                </a:solidFill>
              </a:rPr>
              <a:t> paper No- VII at TYBA.  </a:t>
            </a:r>
          </a:p>
          <a:p>
            <a:pPr>
              <a:buFont typeface="+mj-lt"/>
              <a:buAutoNum type="arabicPeriod"/>
            </a:pPr>
            <a:r>
              <a:rPr lang="en-GB" dirty="0">
                <a:solidFill>
                  <a:srgbClr val="7030A0"/>
                </a:solidFill>
              </a:rPr>
              <a:t>President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sz="1400" dirty="0">
                <a:solidFill>
                  <a:srgbClr val="7030A0"/>
                </a:solidFill>
              </a:rPr>
              <a:t>of Bombay University and College Teacher’s union Local Unit, J. S. M. College, </a:t>
            </a:r>
            <a:r>
              <a:rPr lang="en-US" sz="1400" dirty="0" err="1">
                <a:solidFill>
                  <a:srgbClr val="7030A0"/>
                </a:solidFill>
              </a:rPr>
              <a:t>Alibag</a:t>
            </a:r>
            <a:r>
              <a:rPr lang="en-US" sz="1400" dirty="0">
                <a:solidFill>
                  <a:srgbClr val="7030A0"/>
                </a:solidFill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en-US" dirty="0">
                <a:solidFill>
                  <a:srgbClr val="7030A0"/>
                </a:solidFill>
              </a:rPr>
              <a:t>In-Charge Of Gymkhana </a:t>
            </a:r>
            <a:r>
              <a:rPr lang="en-US" sz="1400" dirty="0">
                <a:solidFill>
                  <a:srgbClr val="7030A0"/>
                </a:solidFill>
              </a:rPr>
              <a:t>Committee. J. S. M.  College (2014</a:t>
            </a:r>
            <a:r>
              <a:rPr lang="en-GB" sz="1400" dirty="0">
                <a:solidFill>
                  <a:srgbClr val="7030A0"/>
                </a:solidFill>
              </a:rPr>
              <a:t> to 2017&amp; 2020 to 2022</a:t>
            </a:r>
            <a:r>
              <a:rPr lang="en-US" sz="1400" dirty="0">
                <a:solidFill>
                  <a:srgbClr val="7030A0"/>
                </a:solidFill>
              </a:rPr>
              <a:t>)</a:t>
            </a:r>
            <a:endParaRPr lang="en-GB" sz="1400" dirty="0">
              <a:solidFill>
                <a:srgbClr val="7030A0"/>
              </a:solidFill>
            </a:endParaRPr>
          </a:p>
          <a:p>
            <a:pPr>
              <a:buFont typeface="+mj-lt"/>
              <a:buAutoNum type="arabicPeriod"/>
            </a:pPr>
            <a:r>
              <a:rPr lang="en-GB" dirty="0">
                <a:solidFill>
                  <a:srgbClr val="7030A0"/>
                </a:solidFill>
              </a:rPr>
              <a:t>Member of CDC , JSM College, </a:t>
            </a:r>
            <a:r>
              <a:rPr lang="en-GB" dirty="0" err="1">
                <a:solidFill>
                  <a:srgbClr val="7030A0"/>
                </a:solidFill>
              </a:rPr>
              <a:t>Alibag</a:t>
            </a:r>
            <a:r>
              <a:rPr lang="en-GB" dirty="0">
                <a:solidFill>
                  <a:srgbClr val="7030A0"/>
                </a:solidFill>
              </a:rPr>
              <a:t> ( </a:t>
            </a:r>
            <a:r>
              <a:rPr lang="en-GB" dirty="0" err="1">
                <a:solidFill>
                  <a:srgbClr val="7030A0"/>
                </a:solidFill>
              </a:rPr>
              <a:t>upto</a:t>
            </a:r>
            <a:r>
              <a:rPr lang="en-GB" dirty="0">
                <a:solidFill>
                  <a:srgbClr val="7030A0"/>
                </a:solidFill>
              </a:rPr>
              <a:t> 2022 )</a:t>
            </a:r>
          </a:p>
          <a:p>
            <a:pPr>
              <a:buFont typeface="+mj-lt"/>
              <a:buAutoNum type="arabicPeriod"/>
            </a:pPr>
            <a:r>
              <a:rPr lang="en-US" sz="1400" dirty="0">
                <a:solidFill>
                  <a:srgbClr val="7030A0"/>
                </a:solidFill>
              </a:rPr>
              <a:t>Member of </a:t>
            </a:r>
            <a:r>
              <a:rPr lang="en-US" sz="1400" dirty="0" err="1">
                <a:solidFill>
                  <a:srgbClr val="7030A0"/>
                </a:solidFill>
              </a:rPr>
              <a:t>Examiniation</a:t>
            </a:r>
            <a:r>
              <a:rPr lang="en-US" sz="1400" dirty="0">
                <a:solidFill>
                  <a:srgbClr val="7030A0"/>
                </a:solidFill>
              </a:rPr>
              <a:t> committee, J. S. M. College.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. </a:t>
            </a:r>
          </a:p>
          <a:p>
            <a:pPr marL="0" indent="0">
              <a:buNone/>
            </a:pPr>
            <a:endParaRPr lang="en-US" sz="1400" dirty="0">
              <a:solidFill>
                <a:srgbClr val="7030A0"/>
              </a:solidFill>
            </a:endParaRPr>
          </a:p>
          <a:p>
            <a:pPr>
              <a:buFont typeface="+mj-lt"/>
              <a:buAutoNum type="arabicPeriod"/>
            </a:pPr>
            <a:endParaRPr lang="en-US" sz="1400" dirty="0">
              <a:solidFill>
                <a:srgbClr val="7030A0"/>
              </a:solidFill>
            </a:endParaRPr>
          </a:p>
          <a:p>
            <a:pPr>
              <a:buFont typeface="+mj-lt"/>
              <a:buAutoNum type="arabicPeriod"/>
            </a:pPr>
            <a:endParaRPr lang="en-US" sz="1400" dirty="0">
              <a:solidFill>
                <a:srgbClr val="7030A0"/>
              </a:solidFill>
            </a:endParaRPr>
          </a:p>
          <a:p>
            <a:pPr>
              <a:buFont typeface="+mj-lt"/>
              <a:buAutoNum type="arabicPeriod"/>
            </a:pPr>
            <a:r>
              <a:rPr lang="en-US" dirty="0">
                <a:solidFill>
                  <a:srgbClr val="7030A0"/>
                </a:solidFill>
              </a:rPr>
              <a:t>Director of </a:t>
            </a:r>
            <a:r>
              <a:rPr lang="en-US" dirty="0" err="1">
                <a:solidFill>
                  <a:srgbClr val="7030A0"/>
                </a:solidFill>
              </a:rPr>
              <a:t>Magaswargiya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karmachari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Patsanstha</a:t>
            </a:r>
            <a:r>
              <a:rPr lang="en-US" dirty="0">
                <a:solidFill>
                  <a:srgbClr val="7030A0"/>
                </a:solidFill>
              </a:rPr>
              <a:t> , </a:t>
            </a:r>
            <a:r>
              <a:rPr lang="en-US" sz="1400" dirty="0">
                <a:solidFill>
                  <a:srgbClr val="7030A0"/>
                </a:solidFill>
              </a:rPr>
              <a:t> Di. </a:t>
            </a:r>
            <a:r>
              <a:rPr lang="en-US" sz="1400" dirty="0" err="1">
                <a:solidFill>
                  <a:srgbClr val="7030A0"/>
                </a:solidFill>
              </a:rPr>
              <a:t>Raigad</a:t>
            </a:r>
            <a:r>
              <a:rPr lang="en-US" sz="1400" dirty="0">
                <a:solidFill>
                  <a:srgbClr val="7030A0"/>
                </a:solidFill>
              </a:rPr>
              <a:t>. </a:t>
            </a:r>
          </a:p>
          <a:p>
            <a:pPr>
              <a:buFont typeface="+mj-lt"/>
              <a:buAutoNum type="arabicPeriod"/>
            </a:pPr>
            <a:r>
              <a:rPr lang="en-US" dirty="0">
                <a:solidFill>
                  <a:srgbClr val="7030A0"/>
                </a:solidFill>
              </a:rPr>
              <a:t>Director of </a:t>
            </a:r>
            <a:r>
              <a:rPr lang="en-US" dirty="0" err="1">
                <a:solidFill>
                  <a:srgbClr val="7030A0"/>
                </a:solidFill>
              </a:rPr>
              <a:t>Bodhisatwa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en-US" dirty="0" err="1">
                <a:solidFill>
                  <a:srgbClr val="7030A0"/>
                </a:solidFill>
              </a:rPr>
              <a:t>Prabhodhini</a:t>
            </a:r>
            <a:r>
              <a:rPr lang="en-US" dirty="0">
                <a:solidFill>
                  <a:srgbClr val="7030A0"/>
                </a:solidFill>
              </a:rPr>
              <a:t> Di. </a:t>
            </a:r>
            <a:r>
              <a:rPr lang="en-US" dirty="0" err="1">
                <a:solidFill>
                  <a:srgbClr val="7030A0"/>
                </a:solidFill>
              </a:rPr>
              <a:t>Raigad</a:t>
            </a:r>
            <a:endParaRPr lang="en-US" sz="1400" dirty="0">
              <a:solidFill>
                <a:srgbClr val="7030A0"/>
              </a:solidFill>
            </a:endParaRPr>
          </a:p>
          <a:p>
            <a:pPr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7409767</TotalTime>
  <Words>2991</Words>
  <Application>Microsoft Office PowerPoint</Application>
  <PresentationFormat>Letter Paper (8.5x11 in)</PresentationFormat>
  <Paragraphs>790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Extra Curricular Activates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sai</dc:creator>
  <cp:lastModifiedBy>Ishwardas Kokane</cp:lastModifiedBy>
  <cp:revision>365</cp:revision>
  <cp:lastPrinted>2018-03-20T05:31:51Z</cp:lastPrinted>
  <dcterms:created xsi:type="dcterms:W3CDTF">2017-01-14T08:48:23Z</dcterms:created>
  <dcterms:modified xsi:type="dcterms:W3CDTF">2024-05-02T11:52:28Z</dcterms:modified>
</cp:coreProperties>
</file>